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8" r:id="rId5"/>
    <p:sldMasterId id="2147483729" r:id="rId6"/>
    <p:sldMasterId id="214748373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y="13716000" cx="2437765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Amatic SC"/>
      <p:regular r:id="rId44"/>
      <p:bold r:id="rId45"/>
    </p:embeddedFont>
    <p:embeddedFont>
      <p:font typeface="Inconsolata"/>
      <p:regular r:id="rId46"/>
      <p:bold r:id="rId47"/>
    </p:embeddedFont>
    <p:embeddedFont>
      <p:font typeface="Poppins"/>
      <p:regular r:id="rId48"/>
      <p:bold r:id="rId49"/>
      <p:italic r:id="rId50"/>
      <p:boldItalic r:id="rId51"/>
    </p:embeddedFont>
    <p:embeddedFont>
      <p:font typeface="Lato Light"/>
      <p:regular r:id="rId52"/>
      <p:bold r:id="rId53"/>
      <p:italic r:id="rId54"/>
      <p:boldItalic r:id="rId55"/>
    </p:embeddedFont>
    <p:embeddedFont>
      <p:font typeface="Poppins Medium"/>
      <p:regular r:id="rId56"/>
      <p:bold r:id="rId57"/>
      <p:italic r:id="rId58"/>
      <p:boldItalic r:id="rId59"/>
    </p:embeddedFont>
    <p:embeddedFont>
      <p:font typeface="Roboto Light"/>
      <p:regular r:id="rId60"/>
      <p:bold r:id="rId61"/>
      <p:italic r:id="rId62"/>
      <p:boldItalic r:id="rId63"/>
    </p:embeddedFont>
    <p:embeddedFont>
      <p:font typeface="Helvetica Neue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D23B0F6-BF6F-4A81-ADAA-CBFA0F717677}">
  <a:tblStyle styleId="{2D23B0F6-BF6F-4A81-ADAA-CBFA0F7176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AmaticSC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Inconsolata-regular.fntdata"/><Relationship Id="rId45" Type="http://schemas.openxmlformats.org/officeDocument/2006/relationships/font" Target="fonts/AmaticS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font" Target="fonts/Poppins-regular.fntdata"/><Relationship Id="rId47" Type="http://schemas.openxmlformats.org/officeDocument/2006/relationships/font" Target="fonts/Inconsolata-bold.fntdata"/><Relationship Id="rId49" Type="http://schemas.openxmlformats.org/officeDocument/2006/relationships/font" Target="fonts/Poppins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62" Type="http://schemas.openxmlformats.org/officeDocument/2006/relationships/font" Target="fonts/RobotoLight-italic.fntdata"/><Relationship Id="rId61" Type="http://schemas.openxmlformats.org/officeDocument/2006/relationships/font" Target="fonts/RobotoLight-bold.fntdata"/><Relationship Id="rId20" Type="http://schemas.openxmlformats.org/officeDocument/2006/relationships/slide" Target="slides/slide12.xml"/><Relationship Id="rId64" Type="http://schemas.openxmlformats.org/officeDocument/2006/relationships/font" Target="fonts/HelveticaNeue-regular.fntdata"/><Relationship Id="rId63" Type="http://schemas.openxmlformats.org/officeDocument/2006/relationships/font" Target="fonts/RobotoLight-boldItalic.fntdata"/><Relationship Id="rId22" Type="http://schemas.openxmlformats.org/officeDocument/2006/relationships/slide" Target="slides/slide14.xml"/><Relationship Id="rId66" Type="http://schemas.openxmlformats.org/officeDocument/2006/relationships/font" Target="fonts/HelveticaNeue-italic.fntdata"/><Relationship Id="rId21" Type="http://schemas.openxmlformats.org/officeDocument/2006/relationships/slide" Target="slides/slide13.xml"/><Relationship Id="rId65" Type="http://schemas.openxmlformats.org/officeDocument/2006/relationships/font" Target="fonts/HelveticaNeue-bold.fntdata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67" Type="http://schemas.openxmlformats.org/officeDocument/2006/relationships/font" Target="fonts/HelveticaNeue-boldItalic.fntdata"/><Relationship Id="rId60" Type="http://schemas.openxmlformats.org/officeDocument/2006/relationships/font" Target="fonts/RobotoLight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Poppins-boldItalic.fntdata"/><Relationship Id="rId50" Type="http://schemas.openxmlformats.org/officeDocument/2006/relationships/font" Target="fonts/Poppins-italic.fntdata"/><Relationship Id="rId53" Type="http://schemas.openxmlformats.org/officeDocument/2006/relationships/font" Target="fonts/LatoLight-bold.fntdata"/><Relationship Id="rId52" Type="http://schemas.openxmlformats.org/officeDocument/2006/relationships/font" Target="fonts/LatoLight-regular.fntdata"/><Relationship Id="rId11" Type="http://schemas.openxmlformats.org/officeDocument/2006/relationships/slide" Target="slides/slide3.xml"/><Relationship Id="rId55" Type="http://schemas.openxmlformats.org/officeDocument/2006/relationships/font" Target="fonts/LatoLight-boldItalic.fntdata"/><Relationship Id="rId10" Type="http://schemas.openxmlformats.org/officeDocument/2006/relationships/slide" Target="slides/slide2.xml"/><Relationship Id="rId54" Type="http://schemas.openxmlformats.org/officeDocument/2006/relationships/font" Target="fonts/LatoLight-italic.fntdata"/><Relationship Id="rId13" Type="http://schemas.openxmlformats.org/officeDocument/2006/relationships/slide" Target="slides/slide5.xml"/><Relationship Id="rId57" Type="http://schemas.openxmlformats.org/officeDocument/2006/relationships/font" Target="fonts/PoppinsMedium-bold.fntdata"/><Relationship Id="rId12" Type="http://schemas.openxmlformats.org/officeDocument/2006/relationships/slide" Target="slides/slide4.xml"/><Relationship Id="rId56" Type="http://schemas.openxmlformats.org/officeDocument/2006/relationships/font" Target="fonts/PoppinsMedium-regular.fntdata"/><Relationship Id="rId15" Type="http://schemas.openxmlformats.org/officeDocument/2006/relationships/slide" Target="slides/slide7.xml"/><Relationship Id="rId59" Type="http://schemas.openxmlformats.org/officeDocument/2006/relationships/font" Target="fonts/Poppins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Poppins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8bda237585_0_3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8bda237585_0_3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g8bda237585_0_3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ef4e9288fe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ef4e9288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gef4e9288fe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Google Shape;1438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" name="Google Shape;1449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cb1940caa4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cb1940caa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gcb1940caa4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ef4e9288f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ef4e9288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gef4e9288f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cb1940caa4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cb1940caa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gcb1940caa4_0_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" name="Google Shape;1513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bda237585_3_229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8bda237585_3_2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8bda237455_0_24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8bda23745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b1940caa4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b1940ca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gcb1940caa4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8bda237455_0_2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8bda237455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" name="Google Shape;1392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51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5" Type="http://schemas.openxmlformats.org/officeDocument/2006/relationships/image" Target="../media/image54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77.png"/><Relationship Id="rId4" Type="http://schemas.openxmlformats.org/officeDocument/2006/relationships/image" Target="../media/image81.png"/><Relationship Id="rId5" Type="http://schemas.openxmlformats.org/officeDocument/2006/relationships/image" Target="../media/image7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71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Relationship Id="rId6" Type="http://schemas.openxmlformats.org/officeDocument/2006/relationships/image" Target="../media/image68.png"/><Relationship Id="rId7" Type="http://schemas.openxmlformats.org/officeDocument/2006/relationships/image" Target="../media/image75.png"/><Relationship Id="rId8" Type="http://schemas.openxmlformats.org/officeDocument/2006/relationships/image" Target="../media/image6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5" Type="http://schemas.openxmlformats.org/officeDocument/2006/relationships/image" Target="../media/image70.png"/><Relationship Id="rId6" Type="http://schemas.openxmlformats.org/officeDocument/2006/relationships/image" Target="../media/image79.png"/><Relationship Id="rId7" Type="http://schemas.openxmlformats.org/officeDocument/2006/relationships/image" Target="../media/image78.png"/><Relationship Id="rId8" Type="http://schemas.openxmlformats.org/officeDocument/2006/relationships/image" Target="../media/image8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90.png"/><Relationship Id="rId4" Type="http://schemas.openxmlformats.org/officeDocument/2006/relationships/image" Target="../media/image86.png"/><Relationship Id="rId5" Type="http://schemas.openxmlformats.org/officeDocument/2006/relationships/image" Target="../media/image85.png"/><Relationship Id="rId6" Type="http://schemas.openxmlformats.org/officeDocument/2006/relationships/image" Target="../media/image8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image" Target="../media/image105.png"/><Relationship Id="rId5" Type="http://schemas.openxmlformats.org/officeDocument/2006/relationships/image" Target="../media/image94.png"/><Relationship Id="rId6" Type="http://schemas.openxmlformats.org/officeDocument/2006/relationships/image" Target="../media/image84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98.png"/><Relationship Id="rId7" Type="http://schemas.openxmlformats.org/officeDocument/2006/relationships/image" Target="../media/image101.png"/><Relationship Id="rId8" Type="http://schemas.openxmlformats.org/officeDocument/2006/relationships/image" Target="../media/image10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Relationship Id="rId3" Type="http://schemas.openxmlformats.org/officeDocument/2006/relationships/image" Target="../media/image10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3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4.png"/><Relationship Id="rId4" Type="http://schemas.openxmlformats.org/officeDocument/2006/relationships/image" Target="../media/image1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0.png"/><Relationship Id="rId4" Type="http://schemas.openxmlformats.org/officeDocument/2006/relationships/image" Target="../media/image1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4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7" name="Google Shape;1327;p8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9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1404" name="Google Shape;1404;p9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1405" name="Google Shape;1405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9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Watching youtube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visiting google.com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Downloading images 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visiting</a:t>
            </a:r>
            <a:r>
              <a:rPr lang="en-US"/>
              <a:t> music websites</a:t>
            </a:r>
            <a:endParaRPr/>
          </a:p>
          <a:p>
            <a:pPr indent="0" lvl="0" marL="45720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S</a:t>
            </a:r>
            <a:r>
              <a:rPr lang="en-US">
                <a:solidFill>
                  <a:schemeClr val="dk1"/>
                </a:solidFill>
              </a:rPr>
              <a:t>etting up an Active Directory network </a:t>
            </a:r>
            <a:endParaRPr>
              <a:solidFill>
                <a:schemeClr val="dk1"/>
              </a:solidFill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Downloading malware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copyright infringement downloads using torrents.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94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9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VISITING GOOGLE.COM</a:t>
            </a:r>
            <a:endParaRPr/>
          </a:p>
        </p:txBody>
      </p:sp>
      <p:sp>
        <p:nvSpPr>
          <p:cNvPr id="1420" name="Google Shape;1420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21" name="Google Shape;142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2" name="Google Shape;1422;p9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95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There was significant traffic to google.com using TCP and TLSv1.3 protocol. This is regarded as a normal activity. Users seem to be seeking information about different things.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424" name="Google Shape;142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650" y="5200650"/>
            <a:ext cx="10972800" cy="72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WATCHING YOUTUBE.COM</a:t>
            </a:r>
            <a:endParaRPr/>
          </a:p>
        </p:txBody>
      </p:sp>
      <p:sp>
        <p:nvSpPr>
          <p:cNvPr id="1431" name="Google Shape;1431;p9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1432" name="Google Shape;1432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3" name="Google Shape;1433;p9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96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/>
              <a:t>There was significant traffic to youtube.com over TLSv1.2 and TCP protocol.</a:t>
            </a:r>
            <a:endParaRPr b="1"/>
          </a:p>
        </p:txBody>
      </p:sp>
      <p:pic>
        <p:nvPicPr>
          <p:cNvPr id="1435" name="Google Shape;143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25" y="4339450"/>
            <a:ext cx="15030449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9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VISITING MUSIC WEBSITES.</a:t>
            </a:r>
            <a:endParaRPr/>
          </a:p>
        </p:txBody>
      </p:sp>
      <p:sp>
        <p:nvSpPr>
          <p:cNvPr id="1442" name="Google Shape;1442;p9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43" name="Google Shape;1443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4" name="Google Shape;1444;p9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97"/>
          <p:cNvSpPr txBox="1"/>
          <p:nvPr>
            <p:ph idx="3" type="body"/>
          </p:nvPr>
        </p:nvSpPr>
        <p:spPr>
          <a:xfrm>
            <a:off x="32592" y="34519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/>
              <a:t>There was also significant traffic to a musical website called vinylmeplease.com via TCP protocol. this is a music subscription sites. User were listening to and </a:t>
            </a:r>
            <a:r>
              <a:rPr b="1" lang="en-US"/>
              <a:t>downloading</a:t>
            </a:r>
            <a:r>
              <a:rPr b="1" lang="en-US"/>
              <a:t> music.</a:t>
            </a:r>
            <a:endParaRPr b="1"/>
          </a:p>
        </p:txBody>
      </p:sp>
      <p:pic>
        <p:nvPicPr>
          <p:cNvPr id="1446" name="Google Shape;144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050" y="4724400"/>
            <a:ext cx="10972800" cy="807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8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9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UP AN ACTIVE DIRECTORY NETWORK.</a:t>
            </a:r>
            <a:endParaRPr/>
          </a:p>
        </p:txBody>
      </p:sp>
      <p:sp>
        <p:nvSpPr>
          <p:cNvPr id="1459" name="Google Shape;1459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0" name="Google Shape;1460;p9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Summary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61" name="Google Shape;1461;p9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9"/>
          <p:cNvSpPr txBox="1"/>
          <p:nvPr>
            <p:ph idx="3" type="body"/>
          </p:nvPr>
        </p:nvSpPr>
        <p:spPr>
          <a:xfrm>
            <a:off x="-8" y="3167792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/>
              <a:t>It was observed that an active directory network has been created within the corporate network. Further investigation revealed the AD network to be : frank-n-ted.com. The domain controller of this AD is located at this IP address : 10.6.12.12.</a:t>
            </a:r>
            <a:endParaRPr b="1"/>
          </a:p>
        </p:txBody>
      </p:sp>
      <p:pic>
        <p:nvPicPr>
          <p:cNvPr id="1463" name="Google Shape;146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825" y="5429249"/>
            <a:ext cx="10972800" cy="708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/>
              <a:t>DOWNLOADING MALWARE</a:t>
            </a:r>
            <a:endParaRPr sz="5900"/>
          </a:p>
        </p:txBody>
      </p:sp>
      <p:sp>
        <p:nvSpPr>
          <p:cNvPr id="1470" name="Google Shape;1470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Summary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71" name="Google Shape;1471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2" name="Google Shape;1472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00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The ip address : </a:t>
            </a:r>
            <a:r>
              <a:rPr b="1" lang="en-US">
                <a:solidFill>
                  <a:schemeClr val="dk1"/>
                </a:solidFill>
              </a:rPr>
              <a:t>10.6.12.203 </a:t>
            </a:r>
            <a:r>
              <a:rPr b="1" lang="en-US">
                <a:solidFill>
                  <a:schemeClr val="dk1"/>
                </a:solidFill>
              </a:rPr>
              <a:t>downloaded a malware (june11.dll) onto his system over HTTP protocol. It was downloaded from this ip address : 205.185.125.104. Further investigation into the malware revealed it was Trojan.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74" name="Google Shape;147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1425" y="5149450"/>
            <a:ext cx="10972800" cy="79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DOWNLOADING MALWARE</a:t>
            </a:r>
            <a:endParaRPr/>
          </a:p>
        </p:txBody>
      </p:sp>
      <p:sp>
        <p:nvSpPr>
          <p:cNvPr id="1481" name="Google Shape;1481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: screenshots</a:t>
            </a:r>
            <a:endParaRPr/>
          </a:p>
        </p:txBody>
      </p:sp>
      <p:sp>
        <p:nvSpPr>
          <p:cNvPr id="1482" name="Google Shape;148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3" name="Google Shape;1483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1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   </a:t>
            </a:r>
            <a:r>
              <a:rPr b="1" lang="en-US" sz="3000"/>
              <a:t>Malware being exported for investigation                        Malware revealed to be a TROJAN by virustotal.com</a:t>
            </a:r>
            <a:endParaRPr b="1" sz="3000"/>
          </a:p>
        </p:txBody>
      </p:sp>
      <p:pic>
        <p:nvPicPr>
          <p:cNvPr id="1485" name="Google Shape;148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4224325"/>
            <a:ext cx="7239000" cy="52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5600" y="4205288"/>
            <a:ext cx="10972800" cy="79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OPTIONAL ACTIVITY</a:t>
            </a:r>
            <a:endParaRPr/>
          </a:p>
        </p:txBody>
      </p:sp>
      <p:sp>
        <p:nvSpPr>
          <p:cNvPr id="1493" name="Google Shape;1493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DESKTOP BACKGROUND</a:t>
            </a:r>
            <a:endParaRPr/>
          </a:p>
        </p:txBody>
      </p:sp>
      <p:sp>
        <p:nvSpPr>
          <p:cNvPr id="1494" name="Google Shape;149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5" name="Google Shape;1495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02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 was able to get the desktop background image for the windows user with IP :  10.6.12.203.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1497" name="Google Shape;149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4686288"/>
            <a:ext cx="10972800" cy="760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4300" y="4381500"/>
            <a:ext cx="12430123" cy="85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8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335" name="Google Shape;1335;p8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6" name="Google Shape;1336;p8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1338" name="Google Shape;1338;p8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1339" name="Google Shape;1339;p8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1340" name="Google Shape;1340;p8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1341" name="Google Shape;1341;p8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COPYRIGHT INFRINGEMENT DOWNLOADS USING TORRENTS</a:t>
            </a:r>
            <a:endParaRPr/>
          </a:p>
        </p:txBody>
      </p:sp>
      <p:sp>
        <p:nvSpPr>
          <p:cNvPr id="1505" name="Google Shape;1505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 :</a:t>
            </a:r>
            <a:endParaRPr/>
          </a:p>
        </p:txBody>
      </p:sp>
      <p:sp>
        <p:nvSpPr>
          <p:cNvPr id="1506" name="Google Shape;1506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7" name="Google Shape;1507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0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 user on the network used torrents to </a:t>
            </a:r>
            <a:r>
              <a:rPr b="1" lang="en-US"/>
              <a:t>download a file that breaches the copyright infringements policy of the company. the user uses a windows machine with username : elmer.blanco, IP : 10.0.0.201. The torrent file downloaded was :   Betty_Boop_Rythm_on_the_Reservation.avi.torrent.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2700"/>
              <a:t>uncovering the windows username                                                                                         uncovering the illegal file downloaded through torrents.</a:t>
            </a:r>
            <a:endParaRPr b="1" sz="2700"/>
          </a:p>
        </p:txBody>
      </p:sp>
      <p:pic>
        <p:nvPicPr>
          <p:cNvPr id="1509" name="Google Shape;150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5857873"/>
            <a:ext cx="10972800" cy="685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58750" y="5857875"/>
            <a:ext cx="10972800" cy="69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04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10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8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8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7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87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Address Range: 192.168.1.0/24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Netmask: 255.255.255.255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Gateway: 10.0.0.1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IPv4: 192.168.1.90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OS: LINUX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Hostname: KALI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IPv4: 192.168.1.100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OS: LINUX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Hostname: ELK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IPv4: 192.168.1.110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OS: LINUX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Hostname: TARGET 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IPv4: 192.168.1.115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OS: LINUX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Hostname: TARGET 2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87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1355" name="Google Shape;1355;p8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6" name="Google Shape;13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75" y="2427925"/>
            <a:ext cx="17666100" cy="1024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1362" name="Google Shape;1362;p8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3" name="Google Shape;1363;p88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64" name="Google Shape;1364;p88"/>
          <p:cNvGraphicFramePr/>
          <p:nvPr/>
        </p:nvGraphicFramePr>
        <p:xfrm>
          <a:off x="952475" y="407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{2D23B0F6-BF6F-4A81-ADAA-CBFA0F717677}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</a:t>
                      </a:r>
                      <a:endParaRPr b="1"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USER ON THE SYSTEM HAS A WEAK PASSWORD WHICH WAS EASILY GUESSED. THE PASSWORD WAS THE SAME AS THE USERNAME.</a:t>
                      </a:r>
                      <a:endParaRPr b="1" sz="3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GUESS THE PASSWORD OR USE A DICTIONARY ATTACK TO GAIN ACCESS VERY EASILY TO THE SYSTEM.</a:t>
                      </a:r>
                      <a:endParaRPr b="1"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 ENUMERATION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simple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wpscan enumeration scan for vulnerabilities on the wordpress site revealed two users.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will gain access to users on the site and any vulnerabilities related to the wordpress site.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ESCALATING PRIVILEGES TO ROOT WITH A PYTHON SCRIPT.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system allowed for escalation of privileges to root with a simple python script after gaining access.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root access, an attacker can inflict major damages to a compromised machine.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8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Critical Vulnerabilities: Target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8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continued</a:t>
            </a:r>
            <a:endParaRPr/>
          </a:p>
        </p:txBody>
      </p:sp>
      <p:sp>
        <p:nvSpPr>
          <p:cNvPr id="1372" name="Google Shape;1372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3" name="Google Shape;1373;p8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89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vulnerabilities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375" name="Google Shape;1375;p89"/>
          <p:cNvGraphicFramePr/>
          <p:nvPr/>
        </p:nvGraphicFramePr>
        <p:xfrm>
          <a:off x="952513" y="434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{2D23B0F6-BF6F-4A81-ADAA-CBFA0F717677}</a:tableStyleId>
              </a:tblPr>
              <a:tblGrid>
                <a:gridCol w="7490875"/>
                <a:gridCol w="7490875"/>
                <a:gridCol w="7490875"/>
              </a:tblGrid>
              <a:tr h="130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4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4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44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67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configuration file for SQL databases stored in plain text.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username and password for the sql database was stored in plain text in the wp-config.php file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grants an attacker access to the sql database and sensitive information.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1381" name="Google Shape;1381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2" name="Google Shape;1382;p9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2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83" name="Google Shape;1383;p90"/>
          <p:cNvGraphicFramePr/>
          <p:nvPr/>
        </p:nvGraphicFramePr>
        <p:xfrm>
          <a:off x="952475" y="3058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{2D23B0F6-BF6F-4A81-ADAA-CBFA0F717677}</a:tableStyleId>
              </a:tblPr>
              <a:tblGrid>
                <a:gridCol w="7331875"/>
                <a:gridCol w="7331875"/>
                <a:gridCol w="7331875"/>
              </a:tblGrid>
              <a:tr h="82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VERSION OUTDATED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simple nikto scan revealed the apache version running in this server is outdated and vulnerable.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Bad actors could exploit vulnerabilities related to the outdated version and gain access to the server.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8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TO URL BRUTE FORCING.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an attacker to brute force and discover directories on a server 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ttackers can gain access to hidden directories within the server.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32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NETCAT REVERSE SHELL AND REMOTE CODE EXECUTION.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bash script was uploaded to the server, using a netcat listener and the browser, a reverse shell was achieved. 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reverse shell will grant an attacker unauthorized access to the server and to sensitive data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91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9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395" name="Google Shape;1395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6" name="Google Shape;1396;p9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1397" name="Google Shape;1397;p92"/>
          <p:cNvGraphicFramePr/>
          <p:nvPr/>
        </p:nvGraphicFramePr>
        <p:xfrm>
          <a:off x="1176963" y="35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{2D23B0F6-BF6F-4A81-ADAA-CBFA0F717677}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500"/>
                        <a:t>172.16.4.205 (16m bytes)</a:t>
                      </a:r>
                      <a:endParaRPr b="1" sz="3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500"/>
                        <a:t>166.62.11164 (10m bytes)</a:t>
                      </a:r>
                      <a:endParaRPr b="1" sz="3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500"/>
                        <a:t>TCP, UDP, TLSv1.2</a:t>
                      </a:r>
                      <a:endParaRPr b="1" sz="3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810</a:t>
                      </a:r>
                      <a:endParaRPr b="1"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172.16.4.0/24, 10.0.0.0/24, 10.6.12.0/24</a:t>
                      </a:r>
                      <a:endParaRPr b="1"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/>
                        <a:t>49</a:t>
                      </a:r>
                      <a:endParaRPr b="1" sz="4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